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308" r:id="rId7"/>
    <p:sldId id="309" r:id="rId8"/>
    <p:sldId id="322" r:id="rId9"/>
    <p:sldId id="312" r:id="rId10"/>
    <p:sldId id="307" r:id="rId11"/>
    <p:sldId id="313" r:id="rId12"/>
    <p:sldId id="310" r:id="rId13"/>
    <p:sldId id="311" r:id="rId14"/>
    <p:sldId id="320" r:id="rId15"/>
    <p:sldId id="321" r:id="rId16"/>
    <p:sldId id="315" r:id="rId17"/>
    <p:sldId id="314" r:id="rId18"/>
    <p:sldId id="317" r:id="rId19"/>
    <p:sldId id="316" r:id="rId20"/>
    <p:sldId id="319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65" autoAdjust="0"/>
    <p:restoredTop sz="95161" autoAdjust="0"/>
  </p:normalViewPr>
  <p:slideViewPr>
    <p:cSldViewPr snapToGrid="0" showGuides="1">
      <p:cViewPr varScale="1">
        <p:scale>
          <a:sx n="168" d="100"/>
          <a:sy n="168" d="100"/>
        </p:scale>
        <p:origin x="1216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12/17/21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12/17/21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268EF0B6-C4FF-CB4A-BAC1-5AE1F735C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700088"/>
            <a:ext cx="6194425" cy="3484562"/>
          </a:xfrm>
          <a:solidFill>
            <a:srgbClr val="FFFFFF"/>
          </a:solidFill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3A3C8793-A05C-E847-B6C3-6229A1904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6425"/>
            <a:ext cx="5133975" cy="41798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57" tIns="45629" rIns="91257" bIns="45629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21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A95D0E89-8F0F-304B-96B3-DCDF7FDC2A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700088"/>
            <a:ext cx="6194425" cy="3484562"/>
          </a:xfrm>
          <a:solidFill>
            <a:srgbClr val="FFFFFF"/>
          </a:solidFill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14CFC45-6E0D-D142-B55D-27D1A18D5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6425"/>
            <a:ext cx="5133975" cy="41798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57" tIns="45629" rIns="91257" bIns="45629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018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1D556DD5-5FEC-2348-B9B8-F126C2B9D9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517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makeBaseApp</a:t>
            </a:r>
            <a:r>
              <a:rPr lang="en-US" dirty="0"/>
              <a:t>’ IOC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Feb.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CA61A168-295A-CE4F-8CAB-F0B24F8B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Directory Layout: Key Files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1BA84214-C4C0-0147-9E52-1941E0AA9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4163" y="5292606"/>
            <a:ext cx="8470900" cy="11207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To study the skeleton, check files before the first ‘make’ or after a ‘make </a:t>
            </a:r>
            <a:r>
              <a:rPr lang="en-US" altLang="en-US" dirty="0" err="1">
                <a:ea typeface="ＭＳ Ｐゴシック" panose="020B0600070205080204" pitchFamily="34" charset="-128"/>
              </a:rPr>
              <a:t>distclean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46599A15-D600-4843-AE1D-5BDD7ACD4887}"/>
              </a:ext>
            </a:extLst>
          </p:cNvPr>
          <p:cNvSpPr txBox="1">
            <a:spLocks/>
          </p:cNvSpPr>
          <p:nvPr/>
        </p:nvSpPr>
        <p:spPr bwMode="auto">
          <a:xfrm>
            <a:off x="1741427" y="1093535"/>
            <a:ext cx="7907338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Symbol" pitchFamily="2" charset="2"/>
              <a:buNone/>
            </a:pP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makeBaseApp.pl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-t example </a:t>
            </a:r>
            <a:r>
              <a:rPr lang="en-US" alt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demo</a:t>
            </a:r>
            <a:b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configure/RELEASE</a:t>
            </a:r>
            <a:b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configure/CONFIG_SITE</a:t>
            </a:r>
            <a:b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demoApp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/Db/*.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b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demoApp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/Db/*.substitutions</a:t>
            </a:r>
            <a:b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demoApp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/Db/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b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demoApp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endParaRPr lang="en-US" alt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Symbol" pitchFamily="2" charset="2"/>
              <a:buNone/>
            </a:pP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makeBaseApp.pl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-t example </a:t>
            </a:r>
            <a:r>
              <a:rPr lang="en-US" altLang="en-US" sz="20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altLang="en-US" sz="2000" b="0" dirty="0" err="1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demo</a:t>
            </a:r>
            <a:br>
              <a:rPr lang="en-US" alt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iocBoot/</a:t>
            </a:r>
            <a:r>
              <a:rPr lang="en-US" alt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iocdemo</a:t>
            </a:r>
            <a:r>
              <a:rPr lang="en-US" alt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br>
              <a:rPr lang="en-US" alt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iocBoot/</a:t>
            </a:r>
            <a:r>
              <a:rPr lang="en-US" alt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iocdemo</a:t>
            </a:r>
            <a:r>
              <a:rPr lang="en-US" alt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st.cmd</a:t>
            </a:r>
            <a:br>
              <a:rPr lang="en-US" alt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0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3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CD7A-2EC2-604B-AE6F-D0BEA535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configure/RELEASE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0FD4B-FA0C-014D-8E6F-F97AFDEB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00" y="1552056"/>
            <a:ext cx="11419468" cy="5044687"/>
          </a:xfrm>
        </p:spPr>
        <p:txBody>
          <a:bodyPr/>
          <a:lstStyle/>
          <a:p>
            <a:r>
              <a:rPr lang="en-US" dirty="0"/>
              <a:t>Defines the path to EPICS base and other modules</a:t>
            </a:r>
          </a:p>
          <a:p>
            <a:pPr marL="403225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EPICS_BASE=/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/tools/base-7.0.6</a:t>
            </a:r>
          </a:p>
          <a:p>
            <a:pPr marL="403225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SNCSEQ = 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/tools/seq-2.2.9</a:t>
            </a:r>
          </a:p>
          <a:p>
            <a:pPr marL="403225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AUTOSAVE = 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/tools/autosave-R5-10-2</a:t>
            </a:r>
          </a:p>
          <a:p>
            <a:endParaRPr lang="en-US" dirty="0"/>
          </a:p>
          <a:p>
            <a:r>
              <a:rPr lang="en-US" dirty="0"/>
              <a:t>Since about 3.15, includes ../RELEASE.local</a:t>
            </a:r>
          </a:p>
          <a:p>
            <a:pPr marL="403225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basedir/RELEASE.local: Lists all the modules</a:t>
            </a:r>
          </a:p>
          <a:p>
            <a:pPr marL="403225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basedir/top1/configure/RELEASE	– includes ../../RELEASE.local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basedir/top1/abcApp/		 	- uses EPICS base etc.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basedir/top1/iocBoot/		 	- IOC bootups</a:t>
            </a:r>
          </a:p>
          <a:p>
            <a:pPr marL="403225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basedir/top2/configure/RELEASE 	– includes ../../RELEASE.local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basedir/top2/xyzApp/		 	- uses EPICS base etc.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basedir/top2/iocBoot/		 	- IOC bootups</a:t>
            </a:r>
          </a:p>
          <a:p>
            <a:pPr marL="403225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3225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322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9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5BD0-AD50-8349-8371-106B0455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21E39-713A-434F-9D86-F37488614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xyzApp/Db	</a:t>
            </a:r>
            <a:r>
              <a:rPr lang="en-US" b="1" dirty="0"/>
              <a:t>Database files</a:t>
            </a:r>
          </a:p>
          <a:p>
            <a:r>
              <a:rPr lang="en-US" dirty="0"/>
              <a:t>xyzApp/</a:t>
            </a:r>
            <a:r>
              <a:rPr lang="en-US" dirty="0" err="1"/>
              <a:t>src</a:t>
            </a:r>
            <a:r>
              <a:rPr lang="en-US" dirty="0"/>
              <a:t>	*</a:t>
            </a:r>
            <a:r>
              <a:rPr lang="en-US" dirty="0" err="1"/>
              <a:t>Main.cpp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			Sequences,</a:t>
            </a:r>
            <a:br>
              <a:rPr lang="en-US" dirty="0"/>
            </a:br>
            <a:r>
              <a:rPr lang="en-US" dirty="0"/>
              <a:t>			custom device support,</a:t>
            </a:r>
            <a:br>
              <a:rPr lang="en-US" dirty="0"/>
            </a:br>
            <a:r>
              <a:rPr lang="en-US" dirty="0"/>
              <a:t>			</a:t>
            </a:r>
            <a:r>
              <a:rPr lang="en-US" b="1" dirty="0" err="1"/>
              <a:t>Makefile</a:t>
            </a:r>
            <a:r>
              <a:rPr lang="en-US" dirty="0"/>
              <a:t> that lists required *.</a:t>
            </a:r>
            <a:r>
              <a:rPr lang="en-US" dirty="0" err="1"/>
              <a:t>dbd</a:t>
            </a:r>
            <a:r>
              <a:rPr lang="en-US" dirty="0"/>
              <a:t> and libs</a:t>
            </a:r>
          </a:p>
        </p:txBody>
      </p:sp>
    </p:spTree>
    <p:extLst>
      <p:ext uri="{BB962C8B-B14F-4D97-AF65-F5344CB8AC3E}">
        <p14:creationId xmlns:p14="http://schemas.microsoft.com/office/powerpoint/2010/main" val="610437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0209A029-FF83-5741-BBBF-6FC2C376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HowTo: Add Database files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6AB0DB22-F497-5F48-A6A7-BAE5D18C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1" y="1109663"/>
            <a:ext cx="8812213" cy="5130800"/>
          </a:xfrm>
        </p:spPr>
        <p:txBody>
          <a:bodyPr/>
          <a:lstStyle/>
          <a:p>
            <a:pPr marL="514350" indent="-514350">
              <a:buFont typeface="Arial Black" panose="020B060402020202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Create 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xyzApp/Db/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another.db</a:t>
            </a:r>
            <a:endParaRPr lang="en-US" altLang="en-US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 marL="400050" lvl="1" indent="0">
              <a:buNone/>
            </a:pPr>
            <a:r>
              <a:rPr lang="en-US" altLang="en-US" sz="18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For simple database, can test via</a:t>
            </a:r>
            <a:br>
              <a:rPr lang="en-US" altLang="en-US" sz="1800" dirty="0">
                <a:solidFill>
                  <a:srgbClr val="7F7F7F"/>
                </a:solidFill>
                <a:ea typeface="ＭＳ Ｐゴシック" panose="020B0600070205080204" pitchFamily="34" charset="-128"/>
              </a:rPr>
            </a:br>
            <a:r>
              <a:rPr lang="en-US" altLang="en-US" sz="18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   </a:t>
            </a:r>
            <a:r>
              <a:rPr lang="en-US" altLang="en-US" sz="1800" dirty="0" err="1">
                <a:solidFill>
                  <a:srgbClr val="7F7F7F"/>
                </a:solidFill>
                <a:latin typeface="Courier" pitchFamily="2" charset="0"/>
                <a:ea typeface="ＭＳ Ｐゴシック" panose="020B0600070205080204" pitchFamily="34" charset="-128"/>
              </a:rPr>
              <a:t>softIoc</a:t>
            </a:r>
            <a:r>
              <a:rPr lang="en-US" altLang="en-US" sz="1800" dirty="0">
                <a:solidFill>
                  <a:srgbClr val="7F7F7F"/>
                </a:solidFill>
                <a:latin typeface="Courier" pitchFamily="2" charset="0"/>
                <a:ea typeface="ＭＳ Ｐゴシック" panose="020B0600070205080204" pitchFamily="34" charset="-128"/>
              </a:rPr>
              <a:t> –d </a:t>
            </a:r>
            <a:r>
              <a:rPr lang="en-US" altLang="en-US" sz="1800" dirty="0" err="1">
                <a:solidFill>
                  <a:srgbClr val="7F7F7F"/>
                </a:solidFill>
                <a:latin typeface="Courier" pitchFamily="2" charset="0"/>
                <a:ea typeface="ＭＳ Ｐゴシック" panose="020B0600070205080204" pitchFamily="34" charset="-128"/>
              </a:rPr>
              <a:t>another.db</a:t>
            </a:r>
            <a:endParaRPr lang="en-US" altLang="en-US" sz="1800" dirty="0">
              <a:solidFill>
                <a:srgbClr val="7F7F7F"/>
              </a:solidFill>
              <a:latin typeface="Courier" pitchFamily="2" charset="0"/>
              <a:ea typeface="ＭＳ Ｐゴシック" panose="020B0600070205080204" pitchFamily="34" charset="-128"/>
            </a:endParaRPr>
          </a:p>
          <a:p>
            <a:pPr marL="514350" indent="-514350">
              <a:buFont typeface="Arial Black" panose="020B060402020202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Add to 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xyzApp/Db/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Makefile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 marL="400050" lvl="1" indent="0">
              <a:buNone/>
            </a:pP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DB += 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another.db</a:t>
            </a:r>
            <a:endParaRPr lang="en-US" altLang="en-US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 marL="514350" indent="-514350">
              <a:buFont typeface="Arial Black" panose="020B0604020202020204" pitchFamily="34" charset="0"/>
              <a:buAutoNum type="arabicPeriod"/>
            </a:pP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make</a:t>
            </a:r>
          </a:p>
          <a:p>
            <a:pPr marL="400050" lvl="1" indent="0">
              <a:buNone/>
            </a:pPr>
            <a:r>
              <a:rPr lang="en-US" altLang="en-US" sz="18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Now it’s under </a:t>
            </a:r>
            <a:r>
              <a:rPr lang="en-US" altLang="en-US" sz="1800" dirty="0" err="1">
                <a:solidFill>
                  <a:srgbClr val="7F7F7F"/>
                </a:solidFill>
                <a:latin typeface="Courier" pitchFamily="2" charset="0"/>
                <a:ea typeface="ＭＳ Ｐゴシック" panose="020B0600070205080204" pitchFamily="34" charset="-128"/>
              </a:rPr>
              <a:t>db</a:t>
            </a:r>
            <a:r>
              <a:rPr lang="en-US" altLang="en-US" sz="1800" dirty="0">
                <a:solidFill>
                  <a:srgbClr val="7F7F7F"/>
                </a:solidFill>
                <a:latin typeface="Courier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 sz="1800" dirty="0" err="1">
                <a:solidFill>
                  <a:srgbClr val="7F7F7F"/>
                </a:solidFill>
                <a:latin typeface="Courier" pitchFamily="2" charset="0"/>
                <a:ea typeface="ＭＳ Ｐゴシック" panose="020B0600070205080204" pitchFamily="34" charset="-128"/>
              </a:rPr>
              <a:t>another.db</a:t>
            </a:r>
            <a:endParaRPr lang="en-US" altLang="en-US" sz="1800" dirty="0">
              <a:solidFill>
                <a:srgbClr val="7F7F7F"/>
              </a:solidFill>
              <a:latin typeface="Courier" pitchFamily="2" charset="0"/>
              <a:ea typeface="ＭＳ Ｐゴシック" panose="020B0600070205080204" pitchFamily="34" charset="-128"/>
            </a:endParaRPr>
          </a:p>
          <a:p>
            <a:pPr marL="514350" indent="-514350">
              <a:buFont typeface="Arial Black" panose="020B060402020202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Add to 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iocBoot/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iocwhatever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st.cmd</a:t>
            </a:r>
            <a:endParaRPr lang="en-US" altLang="en-US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 marL="400050" lvl="1" indent="0">
              <a:buNone/>
            </a:pP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dbLoadRecords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 "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db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another.db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", "macro=value”</a:t>
            </a:r>
          </a:p>
          <a:p>
            <a:pPr marL="514350" indent="-514350">
              <a:buFont typeface="Arial Black" panose="020B060402020202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(Re-)start the IOC</a:t>
            </a:r>
          </a:p>
          <a:p>
            <a:pPr marL="400050" lvl="1" indent="0">
              <a:buFont typeface="Arial Black" panose="020B0604020202020204" pitchFamily="34" charset="0"/>
              <a:buAutoNum type="arabicPeriod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514350" indent="-514350">
              <a:buFont typeface="Arial Black" panose="020B0604020202020204" pitchFamily="34" charset="0"/>
              <a:buAutoNum type="arabicPeriod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514350" indent="-514350">
              <a:buFont typeface="Arial Black" panose="020B0604020202020204" pitchFamily="34" charset="0"/>
              <a:buAutoNum type="arabicPeriod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514350" indent="-514350">
              <a:buFont typeface="Arial Black" panose="020B0604020202020204" pitchFamily="34" charset="0"/>
              <a:buAutoNum type="arabicPeriod"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588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938E0476-13F9-D64C-840C-E3F5CA47D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Directory Layout: Generated Files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4828374E-B437-164A-A5E5-963D02D2B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963" y="3398839"/>
            <a:ext cx="8470900" cy="31765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Beware of difference:</a:t>
            </a:r>
          </a:p>
          <a:p>
            <a:pPr marL="0" indent="0"/>
            <a:r>
              <a:rPr lang="en-US" altLang="en-US" dirty="0">
                <a:ea typeface="ＭＳ Ｐゴシック" panose="020B0600070205080204" pitchFamily="34" charset="-128"/>
              </a:rPr>
              <a:t>xyzApp/Db/*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Database ‘Sources’. </a:t>
            </a:r>
            <a:r>
              <a:rPr lang="en-US" altLang="en-US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Edit these!</a:t>
            </a:r>
          </a:p>
          <a:p>
            <a:pPr marL="0" indent="0"/>
            <a:r>
              <a:rPr lang="en-US" altLang="en-US" dirty="0" err="1">
                <a:ea typeface="ＭＳ Ｐゴシック" panose="020B0600070205080204" pitchFamily="34" charset="-128"/>
              </a:rPr>
              <a:t>db</a:t>
            </a:r>
            <a:r>
              <a:rPr lang="en-US" altLang="en-US" dirty="0">
                <a:ea typeface="ＭＳ Ｐゴシック" panose="020B0600070205080204" pitchFamily="34" charset="-128"/>
              </a:rPr>
              <a:t>/*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‘Installed’ databases, may have macros replaced.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Will be overwritten </a:t>
            </a:r>
            <a:r>
              <a:rPr lang="en-US" altLang="en-US" dirty="0">
                <a:ea typeface="ＭＳ Ｐゴシック" panose="020B0600070205080204" pitchFamily="34" charset="-128"/>
              </a:rPr>
              <a:t>by next ‘make’!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82C15795-B8A4-C74E-8915-3295E9F42B1E}"/>
              </a:ext>
            </a:extLst>
          </p:cNvPr>
          <p:cNvSpPr txBox="1">
            <a:spLocks/>
          </p:cNvSpPr>
          <p:nvPr/>
        </p:nvSpPr>
        <p:spPr bwMode="auto">
          <a:xfrm>
            <a:off x="1822450" y="858840"/>
            <a:ext cx="790733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Symbol" pitchFamily="2" charset="2"/>
              <a:buNone/>
            </a:pP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**/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O.Common</a:t>
            </a:r>
            <a:b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**/</a:t>
            </a:r>
            <a: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O.linux-x86_64</a:t>
            </a:r>
            <a:b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**/O.*</a:t>
            </a:r>
            <a:b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  <a:b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dbd</a:t>
            </a:r>
            <a: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  <a:b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  <a:b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lib/*</a:t>
            </a:r>
            <a:b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bin/*</a:t>
            </a:r>
            <a:br>
              <a:rPr lang="fr-FR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0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7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109A31E5-122D-0640-9365-927C2DABD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*.dbd: Database Descriptions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3A725D5E-F8F7-EC4E-B84C-E315A072B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884239"/>
            <a:ext cx="9605942" cy="5591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IOC record types, device support, … are extensible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Implement new record type, new device support: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Write C/C++ code for certain interfaces, compile.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Then ‘register’ your addition with core IOC code: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*.</a:t>
            </a:r>
            <a:r>
              <a:rPr lang="en-US" altLang="en-US" dirty="0" err="1">
                <a:ea typeface="ＭＳ Ｐゴシック" panose="020B0600070205080204" pitchFamily="34" charset="-128"/>
              </a:rPr>
              <a:t>dbd</a:t>
            </a:r>
            <a:r>
              <a:rPr lang="en-US" altLang="en-US" dirty="0">
                <a:ea typeface="ＭＳ Ｐゴシック" panose="020B0600070205080204" pitchFamily="34" charset="-128"/>
              </a:rPr>
              <a:t> file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Internals:</a:t>
            </a:r>
            <a:b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VxWorks RTOS, the original IOC target, had runtime loader and symbol table.</a:t>
            </a:r>
            <a:b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RTEMS, .. don’t necessarily offer this.</a:t>
            </a:r>
            <a:b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EPICS build facility generates IOC startup source code from *.</a:t>
            </a:r>
            <a:r>
              <a:rPr lang="en-US" altLang="en-US" dirty="0" err="1">
                <a:solidFill>
                  <a:srgbClr val="7F7F7F"/>
                </a:solidFill>
                <a:ea typeface="ＭＳ Ｐゴシック" panose="020B0600070205080204" pitchFamily="34" charset="-128"/>
              </a:rPr>
              <a:t>dbd</a:t>
            </a: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 file.</a:t>
            </a:r>
          </a:p>
        </p:txBody>
      </p:sp>
    </p:spTree>
    <p:extLst>
      <p:ext uri="{BB962C8B-B14F-4D97-AF65-F5344CB8AC3E}">
        <p14:creationId xmlns:p14="http://schemas.microsoft.com/office/powerpoint/2010/main" val="2160260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7EA37520-2A16-EF4B-A70A-15FA4609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650" y="153989"/>
            <a:ext cx="9023350" cy="53553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HowTo: Add Support Modules (Device, …)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992B4C62-B7B1-B14A-8445-64100B453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914400"/>
            <a:ext cx="8947150" cy="5435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Example: ‘</a:t>
            </a:r>
            <a:r>
              <a:rPr lang="en-US" altLang="ja-JP" sz="1800" dirty="0">
                <a:ea typeface="ＭＳ Ｐゴシック" panose="020B0600070205080204" pitchFamily="34" charset="-128"/>
              </a:rPr>
              <a:t>Autosave</a:t>
            </a:r>
            <a:r>
              <a:rPr lang="en-US" altLang="en-US" sz="1800" dirty="0">
                <a:ea typeface="ＭＳ Ｐゴシック" panose="020B0600070205080204" pitchFamily="34" charset="-128"/>
              </a:rPr>
              <a:t>’</a:t>
            </a:r>
            <a:endParaRPr lang="en-US" altLang="ja-JP" sz="1800" dirty="0">
              <a:ea typeface="ＭＳ Ｐゴシック" panose="020B0600070205080204" pitchFamily="34" charset="-128"/>
            </a:endParaRPr>
          </a:p>
          <a:p>
            <a:pPr marL="0" indent="0">
              <a:buFont typeface="Arial Black" panose="020B0604020202020204" pitchFamily="34" charset="0"/>
              <a:buAutoNum type="arabicPeriod"/>
            </a:pPr>
            <a:r>
              <a:rPr lang="en-US" altLang="en-US" sz="1800" dirty="0">
                <a:ea typeface="ＭＳ Ｐゴシック" panose="020B0600070205080204" pitchFamily="34" charset="-128"/>
              </a:rPr>
              <a:t>Define path in </a:t>
            </a: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configure/RELEASE </a:t>
            </a:r>
            <a:r>
              <a:rPr lang="en-US" altLang="en-US" sz="1800" dirty="0">
                <a:ea typeface="ＭＳ Ｐゴシック" panose="020B0600070205080204" pitchFamily="34" charset="-128"/>
              </a:rPr>
              <a:t>or better in </a:t>
            </a: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../</a:t>
            </a:r>
            <a:r>
              <a:rPr lang="en-US" altLang="en-US" sz="1800" dirty="0" err="1">
                <a:latin typeface="Courier" pitchFamily="2" charset="0"/>
                <a:ea typeface="ＭＳ Ｐゴシック" panose="020B0600070205080204" pitchFamily="34" charset="-128"/>
              </a:rPr>
              <a:t>RELEASE.local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r>
              <a:rPr lang="en-US" altLang="en-US" sz="1600" dirty="0">
                <a:solidFill>
                  <a:srgbClr val="660066"/>
                </a:solidFill>
                <a:latin typeface="Courier" pitchFamily="2" charset="0"/>
                <a:ea typeface="ＭＳ Ｐゴシック" panose="020B0600070205080204" pitchFamily="34" charset="-128"/>
              </a:rPr>
              <a:t>AUTOSAVE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=/</a:t>
            </a:r>
            <a:r>
              <a:rPr lang="en-US" altLang="en-US" sz="1600" dirty="0" err="1">
                <a:latin typeface="Courier" pitchFamily="2" charset="0"/>
                <a:ea typeface="ＭＳ Ｐゴシック" panose="020B0600070205080204" pitchFamily="34" charset="-128"/>
              </a:rPr>
              <a:t>ics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/tools/autosave-R5-10-2</a:t>
            </a:r>
          </a:p>
          <a:p>
            <a:pPr marL="0" indent="0">
              <a:buFont typeface="Arial Black" panose="020B0604020202020204" pitchFamily="34" charset="0"/>
              <a:buAutoNum type="arabicPeriod"/>
            </a:pPr>
            <a:r>
              <a:rPr lang="en-US" altLang="en-US" sz="1800" dirty="0">
                <a:ea typeface="ＭＳ Ｐゴシック" panose="020B0600070205080204" pitchFamily="34" charset="-128"/>
              </a:rPr>
              <a:t>Add binary and DBD info to </a:t>
            </a: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xyzApp/Db/</a:t>
            </a:r>
            <a:r>
              <a:rPr lang="en-US" altLang="en-US" sz="1800" dirty="0" err="1">
                <a:latin typeface="Courier" pitchFamily="2" charset="0"/>
                <a:ea typeface="ＭＳ Ｐゴシック" panose="020B0600070205080204" pitchFamily="34" charset="-128"/>
              </a:rPr>
              <a:t>Makefile</a:t>
            </a:r>
            <a:r>
              <a:rPr lang="en-US" altLang="en-US" sz="1800" dirty="0">
                <a:ea typeface="ＭＳ Ｐゴシック" panose="020B0600070205080204" pitchFamily="34" charset="-128"/>
              </a:rPr>
              <a:t>: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" pitchFamily="2" charset="0"/>
                <a:ea typeface="ＭＳ Ｐゴシック" panose="020B0600070205080204" pitchFamily="34" charset="-128"/>
              </a:rPr>
              <a:t>YourProduct_DBD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1600" dirty="0" err="1">
                <a:solidFill>
                  <a:srgbClr val="3366FF"/>
                </a:solidFill>
                <a:latin typeface="Courier" pitchFamily="2" charset="0"/>
                <a:ea typeface="ＭＳ Ｐゴシック" panose="020B0600070205080204" pitchFamily="34" charset="-128"/>
              </a:rPr>
              <a:t>asSupport.dbd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 </a:t>
            </a:r>
            <a:b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" pitchFamily="2" charset="0"/>
                <a:ea typeface="ＭＳ Ｐゴシック" panose="020B0600070205080204" pitchFamily="34" charset="-128"/>
              </a:rPr>
              <a:t>YourProduct_LIBS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1600" dirty="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</a:rPr>
              <a:t>autosave</a:t>
            </a:r>
          </a:p>
          <a:p>
            <a:pPr marL="0" indent="0">
              <a:buFont typeface="Arial Black" panose="020B0604020202020204" pitchFamily="34" charset="0"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Use the support module in the IOC startup file: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    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cd ${</a:t>
            </a:r>
            <a:r>
              <a:rPr lang="en-US" altLang="en-US" sz="1600" dirty="0">
                <a:solidFill>
                  <a:srgbClr val="660066"/>
                </a:solidFill>
                <a:latin typeface="Courier" pitchFamily="2" charset="0"/>
                <a:ea typeface="ＭＳ Ｐゴシック" panose="020B0600070205080204" pitchFamily="34" charset="-128"/>
              </a:rPr>
              <a:t>AUTOSAVE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  <a:b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  </a:t>
            </a:r>
            <a:r>
              <a:rPr lang="en-US" altLang="en-US" sz="1600" dirty="0" err="1">
                <a:latin typeface="Courier" pitchFamily="2" charset="0"/>
                <a:ea typeface="ＭＳ Ｐゴシック" panose="020B0600070205080204" pitchFamily="34" charset="-128"/>
              </a:rPr>
              <a:t>dbLoadRecords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"</a:t>
            </a:r>
            <a:r>
              <a:rPr lang="en-US" altLang="en-US" sz="1600" dirty="0" err="1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db</a:t>
            </a:r>
            <a: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 sz="1600" dirty="0" err="1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save_restoreStatus.db</a:t>
            </a:r>
            <a: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", "P=demo”</a:t>
            </a:r>
            <a:b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solidFill>
                  <a:srgbClr val="FF6600"/>
                </a:solidFill>
                <a:latin typeface="Courier" pitchFamily="2" charset="0"/>
                <a:ea typeface="ＭＳ Ｐゴシック" panose="020B0600070205080204" pitchFamily="34" charset="-128"/>
              </a:rPr>
              <a:t>  </a:t>
            </a:r>
            <a:r>
              <a:rPr lang="en-US" altLang="en-US" sz="1600" dirty="0" err="1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set_requestfile_path</a:t>
            </a:r>
            <a: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("/home/controls/var")</a:t>
            </a:r>
            <a:b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  </a:t>
            </a:r>
            <a:r>
              <a:rPr lang="en-US" altLang="en-US" sz="1600" dirty="0" err="1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create_monitor_set</a:t>
            </a:r>
            <a:r>
              <a:rPr lang="en-US" altLang="en-US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(...)</a:t>
            </a:r>
          </a:p>
          <a:p>
            <a:pPr marL="0" indent="0">
              <a:buFont typeface="Arial Black" panose="020B0604020202020204" pitchFamily="34" charset="0"/>
              <a:buAutoNum type="arabicPeriod"/>
            </a:pPr>
            <a:endParaRPr lang="en-US" altLang="en-US" sz="1600" dirty="0">
              <a:solidFill>
                <a:srgbClr val="FF0000"/>
              </a:solidFill>
              <a:latin typeface="Courier" pitchFamily="2" charset="0"/>
              <a:ea typeface="ＭＳ Ｐゴシック" panose="020B0600070205080204" pitchFamily="34" charset="-128"/>
            </a:endParaRPr>
          </a:p>
          <a:p>
            <a:pPr marL="0" indent="0">
              <a:buFont typeface="Arial Black" panose="020B0604020202020204" pitchFamily="34" charset="0"/>
              <a:buAutoNum type="arabicPeriod"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Details on how to use a support module depend on the specific one, including names of provided </a:t>
            </a:r>
            <a:r>
              <a:rPr lang="en-US" altLang="en-US" sz="1800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*.</a:t>
            </a:r>
            <a:r>
              <a:rPr lang="en-US" altLang="en-US" sz="1800" dirty="0" err="1">
                <a:solidFill>
                  <a:srgbClr val="3366FF"/>
                </a:solidFill>
                <a:ea typeface="ＭＳ Ｐゴシック" panose="020B0600070205080204" pitchFamily="34" charset="-128"/>
              </a:rPr>
              <a:t>dbd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>
                <a:solidFill>
                  <a:srgbClr val="008000"/>
                </a:solidFill>
                <a:ea typeface="ＭＳ Ｐゴシック" panose="020B0600070205080204" pitchFamily="34" charset="-128"/>
              </a:rPr>
              <a:t>binary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>
                <a:solidFill>
                  <a:srgbClr val="FF6600"/>
                </a:solidFill>
                <a:ea typeface="ＭＳ Ｐゴシック" panose="020B0600070205080204" pitchFamily="34" charset="-128"/>
              </a:rPr>
              <a:t>*.</a:t>
            </a:r>
            <a:r>
              <a:rPr lang="en-US" altLang="en-US" sz="1800" dirty="0" err="1">
                <a:solidFill>
                  <a:srgbClr val="FF6600"/>
                </a:solidFill>
                <a:ea typeface="ＭＳ Ｐゴシック" panose="020B0600070205080204" pitchFamily="34" charset="-128"/>
              </a:rPr>
              <a:t>db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IOC commands </a:t>
            </a:r>
          </a:p>
        </p:txBody>
      </p:sp>
    </p:spTree>
    <p:extLst>
      <p:ext uri="{BB962C8B-B14F-4D97-AF65-F5344CB8AC3E}">
        <p14:creationId xmlns:p14="http://schemas.microsoft.com/office/powerpoint/2010/main" val="3293605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0C066B87-DB51-4349-9735-17C7CA4A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BDD1C8D6-5FFD-9843-8286-55534A60C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1117600"/>
            <a:ext cx="8229600" cy="47704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>
                <a:ea typeface="ＭＳ Ｐゴシック" panose="020B0600070205080204" pitchFamily="34" charset="-128"/>
              </a:rPr>
              <a:t>makeBaseApp.pl</a:t>
            </a:r>
            <a:r>
              <a:rPr lang="en-US" altLang="en-US" dirty="0">
                <a:ea typeface="ＭＳ Ｐゴシック" panose="020B0600070205080204" pitchFamily="34" charset="-128"/>
              </a:rPr>
              <a:t> creates the IOC skeleton</a:t>
            </a:r>
          </a:p>
          <a:p>
            <a:pPr marL="0" indent="0"/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Good practice: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Use </a:t>
            </a:r>
            <a:r>
              <a:rPr lang="en-US" altLang="en-US" sz="20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makeBaseApp.pl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–t example…</a:t>
            </a:r>
            <a:r>
              <a:rPr lang="en-US" altLang="en-US" sz="2000" dirty="0"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for copy/paste.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Create empty operational setup,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and only paste-in what you need.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Do it in small steps.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Much more: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EPICS Application Developer’s Guide</a:t>
            </a:r>
          </a:p>
        </p:txBody>
      </p:sp>
    </p:spTree>
    <p:extLst>
      <p:ext uri="{BB962C8B-B14F-4D97-AF65-F5344CB8AC3E}">
        <p14:creationId xmlns:p14="http://schemas.microsoft.com/office/powerpoint/2010/main" val="251392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0FD9331-7EC5-E941-9586-890D9AEF4A0A}"/>
              </a:ext>
            </a:extLst>
          </p:cNvPr>
          <p:cNvSpPr/>
          <p:nvPr/>
        </p:nvSpPr>
        <p:spPr>
          <a:xfrm>
            <a:off x="7027163" y="4516218"/>
            <a:ext cx="2359153" cy="17855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F5ED7C-8732-B949-9ACC-7CF143BFDC0D}"/>
              </a:ext>
            </a:extLst>
          </p:cNvPr>
          <p:cNvSpPr/>
          <p:nvPr/>
        </p:nvSpPr>
        <p:spPr>
          <a:xfrm>
            <a:off x="9517380" y="4340038"/>
            <a:ext cx="2359153" cy="21293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A1F7DF-AED0-B243-9161-520298060D97}"/>
              </a:ext>
            </a:extLst>
          </p:cNvPr>
          <p:cNvSpPr/>
          <p:nvPr/>
        </p:nvSpPr>
        <p:spPr>
          <a:xfrm>
            <a:off x="7602473" y="2896738"/>
            <a:ext cx="2359153" cy="11724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F7583A-0BFD-064F-B010-937987B8D9B6}"/>
              </a:ext>
            </a:extLst>
          </p:cNvPr>
          <p:cNvSpPr/>
          <p:nvPr/>
        </p:nvSpPr>
        <p:spPr>
          <a:xfrm>
            <a:off x="4844033" y="2229007"/>
            <a:ext cx="2359153" cy="11098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762445-E590-5048-A611-D4F59F78EA98}"/>
              </a:ext>
            </a:extLst>
          </p:cNvPr>
          <p:cNvSpPr/>
          <p:nvPr/>
        </p:nvSpPr>
        <p:spPr>
          <a:xfrm>
            <a:off x="4000499" y="641001"/>
            <a:ext cx="2359153" cy="85594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3DE89-7CCC-164C-BF9F-711965082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IOC binaries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E94C7-82DE-9148-ADC0-A6982757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87390"/>
            <a:ext cx="6512053" cy="4454457"/>
          </a:xfrm>
        </p:spPr>
        <p:txBody>
          <a:bodyPr/>
          <a:lstStyle/>
          <a:p>
            <a:r>
              <a:rPr lang="en-US" dirty="0" err="1"/>
              <a:t>softIoc</a:t>
            </a:r>
            <a:endParaRPr lang="en-US" dirty="0"/>
          </a:p>
          <a:p>
            <a:pPr lvl="1"/>
            <a:r>
              <a:rPr lang="en-US" dirty="0"/>
              <a:t>Executes *.</a:t>
            </a:r>
            <a:r>
              <a:rPr lang="en-US" dirty="0" err="1"/>
              <a:t>db</a:t>
            </a:r>
            <a:r>
              <a:rPr lang="en-US" dirty="0"/>
              <a:t> files with ai, calc, …</a:t>
            </a:r>
          </a:p>
          <a:p>
            <a:r>
              <a:rPr lang="en-US" dirty="0" err="1"/>
              <a:t>softIocPVA</a:t>
            </a:r>
            <a:endParaRPr lang="en-US" dirty="0"/>
          </a:p>
          <a:p>
            <a:pPr lvl="1"/>
            <a:r>
              <a:rPr lang="en-US" dirty="0"/>
              <a:t>Adds </a:t>
            </a:r>
            <a:r>
              <a:rPr lang="en-US" dirty="0" err="1"/>
              <a:t>PVAccess</a:t>
            </a:r>
            <a:r>
              <a:rPr lang="en-US" dirty="0"/>
              <a:t> server</a:t>
            </a:r>
          </a:p>
          <a:p>
            <a:r>
              <a:rPr lang="en-US" dirty="0" err="1"/>
              <a:t>eipIoc</a:t>
            </a:r>
            <a:endParaRPr lang="en-US" dirty="0"/>
          </a:p>
          <a:p>
            <a:pPr lvl="1"/>
            <a:r>
              <a:rPr lang="en-US" dirty="0"/>
              <a:t>Understands ’field(DTYP, “</a:t>
            </a:r>
            <a:r>
              <a:rPr lang="en-US" dirty="0" err="1"/>
              <a:t>EtherIP</a:t>
            </a:r>
            <a:r>
              <a:rPr lang="en-US" dirty="0"/>
              <a:t>”)’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What if I want ‘</a:t>
            </a:r>
            <a:r>
              <a:rPr lang="en-US" dirty="0" err="1"/>
              <a:t>myCustomIoc</a:t>
            </a:r>
            <a:r>
              <a:rPr lang="en-US" dirty="0"/>
              <a:t>’ that includes PVA, </a:t>
            </a:r>
            <a:r>
              <a:rPr lang="en-US" dirty="0" err="1"/>
              <a:t>EtherIP</a:t>
            </a:r>
            <a:r>
              <a:rPr lang="en-US" dirty="0"/>
              <a:t>, Autosave, Stream Device, …?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27F7C9A-216A-6347-B8C5-7F684C5D6AD1}"/>
              </a:ext>
            </a:extLst>
          </p:cNvPr>
          <p:cNvSpPr/>
          <p:nvPr/>
        </p:nvSpPr>
        <p:spPr>
          <a:xfrm>
            <a:off x="4114800" y="739911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“base”: ai, calc, …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027750-FE7D-BD47-BCEA-1975334345E3}"/>
              </a:ext>
            </a:extLst>
          </p:cNvPr>
          <p:cNvSpPr/>
          <p:nvPr/>
        </p:nvSpPr>
        <p:spPr>
          <a:xfrm>
            <a:off x="4114800" y="1070718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Channel Access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5AB441E-0C32-F94D-A2E2-27E6CCCBFC07}"/>
              </a:ext>
            </a:extLst>
          </p:cNvPr>
          <p:cNvSpPr/>
          <p:nvPr/>
        </p:nvSpPr>
        <p:spPr>
          <a:xfrm>
            <a:off x="4960620" y="2291253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“base”: ai, calc, …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CB7414-27E7-B24E-BADF-5B6AAD346C3F}"/>
              </a:ext>
            </a:extLst>
          </p:cNvPr>
          <p:cNvSpPr/>
          <p:nvPr/>
        </p:nvSpPr>
        <p:spPr>
          <a:xfrm>
            <a:off x="4960620" y="2618863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Channel Access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0A5C8CE-E62F-A242-BB41-FCFAB3FCAD6D}"/>
              </a:ext>
            </a:extLst>
          </p:cNvPr>
          <p:cNvSpPr/>
          <p:nvPr/>
        </p:nvSpPr>
        <p:spPr>
          <a:xfrm>
            <a:off x="4960620" y="2952041"/>
            <a:ext cx="2125980" cy="320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PV Access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A86B28C-533F-B54E-9BD8-421F1C0614BC}"/>
              </a:ext>
            </a:extLst>
          </p:cNvPr>
          <p:cNvSpPr/>
          <p:nvPr/>
        </p:nvSpPr>
        <p:spPr>
          <a:xfrm>
            <a:off x="7719060" y="2997866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“base”: ai, calc, …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F6A1C3-87DC-4F45-A917-5C731BBDD808}"/>
              </a:ext>
            </a:extLst>
          </p:cNvPr>
          <p:cNvSpPr/>
          <p:nvPr/>
        </p:nvSpPr>
        <p:spPr>
          <a:xfrm>
            <a:off x="7719060" y="3328578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Channel Access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0CF354E-7430-D94D-8DF4-7EC1E349D49F}"/>
              </a:ext>
            </a:extLst>
          </p:cNvPr>
          <p:cNvSpPr/>
          <p:nvPr/>
        </p:nvSpPr>
        <p:spPr>
          <a:xfrm>
            <a:off x="7719060" y="3659290"/>
            <a:ext cx="2125980" cy="320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 err="1">
                <a:solidFill>
                  <a:schemeClr val="tx1"/>
                </a:solidFill>
              </a:rPr>
              <a:t>EtherIP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D01BE2D-604B-494B-9210-9D6417B17D60}"/>
              </a:ext>
            </a:extLst>
          </p:cNvPr>
          <p:cNvSpPr/>
          <p:nvPr/>
        </p:nvSpPr>
        <p:spPr>
          <a:xfrm>
            <a:off x="9636253" y="4462879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“base”: ai, calc, …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95F59E-5F77-4342-8A5F-FB8494BD60BD}"/>
              </a:ext>
            </a:extLst>
          </p:cNvPr>
          <p:cNvSpPr/>
          <p:nvPr/>
        </p:nvSpPr>
        <p:spPr>
          <a:xfrm>
            <a:off x="9636253" y="4783112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Channel Access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673E9B4-790A-B14F-80E4-D40429CC8B46}"/>
              </a:ext>
            </a:extLst>
          </p:cNvPr>
          <p:cNvSpPr/>
          <p:nvPr/>
        </p:nvSpPr>
        <p:spPr>
          <a:xfrm>
            <a:off x="9636253" y="5423578"/>
            <a:ext cx="2125980" cy="320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 err="1">
                <a:solidFill>
                  <a:schemeClr val="tx1"/>
                </a:solidFill>
              </a:rPr>
              <a:t>EtherIP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7AD36B7-3813-0A4D-97D8-85E93CDECD1C}"/>
              </a:ext>
            </a:extLst>
          </p:cNvPr>
          <p:cNvSpPr/>
          <p:nvPr/>
        </p:nvSpPr>
        <p:spPr>
          <a:xfrm>
            <a:off x="9636253" y="5103345"/>
            <a:ext cx="2125980" cy="320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PV Access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2B8C977-EEC5-4442-A330-638059E3EA54}"/>
              </a:ext>
            </a:extLst>
          </p:cNvPr>
          <p:cNvSpPr/>
          <p:nvPr/>
        </p:nvSpPr>
        <p:spPr>
          <a:xfrm>
            <a:off x="9636253" y="5743811"/>
            <a:ext cx="2125980" cy="320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Stream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86704B4-4D4A-B743-9C7B-D644A22E7539}"/>
              </a:ext>
            </a:extLst>
          </p:cNvPr>
          <p:cNvSpPr/>
          <p:nvPr/>
        </p:nvSpPr>
        <p:spPr>
          <a:xfrm>
            <a:off x="7143750" y="4622995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“base”: ai, calc, …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FF3E5BA-4816-DF43-8869-DE3BE07F0B2B}"/>
              </a:ext>
            </a:extLst>
          </p:cNvPr>
          <p:cNvSpPr/>
          <p:nvPr/>
        </p:nvSpPr>
        <p:spPr>
          <a:xfrm>
            <a:off x="7143750" y="4943228"/>
            <a:ext cx="2125980" cy="3202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Channel Access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F7A3968-12AB-2047-A878-97DA6451DE85}"/>
              </a:ext>
            </a:extLst>
          </p:cNvPr>
          <p:cNvSpPr/>
          <p:nvPr/>
        </p:nvSpPr>
        <p:spPr>
          <a:xfrm>
            <a:off x="7143750" y="5583694"/>
            <a:ext cx="2125980" cy="320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 err="1">
                <a:solidFill>
                  <a:schemeClr val="tx1"/>
                </a:solidFill>
              </a:rPr>
              <a:t>AreaDetector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158518F-30B0-2844-9398-11BB630E01FC}"/>
              </a:ext>
            </a:extLst>
          </p:cNvPr>
          <p:cNvSpPr/>
          <p:nvPr/>
        </p:nvSpPr>
        <p:spPr>
          <a:xfrm>
            <a:off x="7143750" y="5263461"/>
            <a:ext cx="2125980" cy="320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PV Access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4A8F255-F5CF-C54C-B1FB-7BFFAAFE2109}"/>
              </a:ext>
            </a:extLst>
          </p:cNvPr>
          <p:cNvSpPr/>
          <p:nvPr/>
        </p:nvSpPr>
        <p:spPr>
          <a:xfrm>
            <a:off x="7143750" y="5903927"/>
            <a:ext cx="2125980" cy="320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Autosave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1BD9BA1-C048-714A-9CF6-E8D99DE830C4}"/>
              </a:ext>
            </a:extLst>
          </p:cNvPr>
          <p:cNvSpPr/>
          <p:nvPr/>
        </p:nvSpPr>
        <p:spPr>
          <a:xfrm>
            <a:off x="9636253" y="6078882"/>
            <a:ext cx="2125980" cy="3202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Autosave</a:t>
            </a:r>
          </a:p>
        </p:txBody>
      </p:sp>
    </p:spTree>
    <p:extLst>
      <p:ext uri="{BB962C8B-B14F-4D97-AF65-F5344CB8AC3E}">
        <p14:creationId xmlns:p14="http://schemas.microsoft.com/office/powerpoint/2010/main" val="298387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>
            <a:extLst>
              <a:ext uri="{FF2B5EF4-FFF2-40B4-BE49-F238E27FC236}">
                <a16:creationId xmlns:a16="http://schemas.microsoft.com/office/drawing/2014/main" id="{0DA6C2CA-4888-5A49-8EEF-DFB5DEFAE0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B2D1E87-D64B-D84A-84E7-25C850A7E727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F4DEFA95-50C8-A046-93D0-4EAA818FA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EPICS IOC</a:t>
            </a: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6351D3DA-9EE6-F24D-BD2D-59A3E7CFB3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5438" y="671513"/>
            <a:ext cx="4692650" cy="23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FDBD85EC-C7E1-FA45-BB50-04E02854A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8839" y="2701925"/>
            <a:ext cx="29305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3C897F0C-7C67-A34F-94A1-94C9D1C65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6" y="1200695"/>
            <a:ext cx="5151015" cy="27632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A0FB762B-86A3-F04F-89F0-231213860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1270000"/>
            <a:ext cx="3667126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2" charset="0"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Channel Access, </a:t>
            </a:r>
            <a:r>
              <a:rPr lang="en-US" altLang="en-US" sz="2000" dirty="0" err="1">
                <a:solidFill>
                  <a:schemeClr val="tx1"/>
                </a:solidFill>
              </a:rPr>
              <a:t>PVAccess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A29CC2F6-76D3-4D4D-B017-24E32E6EE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639" y="232569"/>
            <a:ext cx="713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2" charset="0"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LAN</a:t>
            </a:r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F9309D05-23F9-7140-AEEF-99D185C8B5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4138" y="665164"/>
            <a:ext cx="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C29499F9-3FC7-4641-AF83-6E03FC495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3776" y="2074863"/>
            <a:ext cx="1592263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2" charset="0"/>
              <a:buNone/>
            </a:pPr>
            <a:r>
              <a:rPr lang="en-US" altLang="en-US" sz="2000">
                <a:solidFill>
                  <a:srgbClr val="7F7F7F"/>
                </a:solidFill>
              </a:rPr>
              <a:t>Sequencer</a:t>
            </a:r>
          </a:p>
        </p:txBody>
      </p:sp>
      <p:sp>
        <p:nvSpPr>
          <p:cNvPr id="18442" name="Line 10">
            <a:extLst>
              <a:ext uri="{FF2B5EF4-FFF2-40B4-BE49-F238E27FC236}">
                <a16:creationId xmlns:a16="http://schemas.microsoft.com/office/drawing/2014/main" id="{360CE075-0D98-FD4D-95D9-05AF8337C0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5038" y="1706564"/>
            <a:ext cx="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3" name="Text Box 12">
            <a:extLst>
              <a:ext uri="{FF2B5EF4-FFF2-40B4-BE49-F238E27FC236}">
                <a16:creationId xmlns:a16="http://schemas.microsoft.com/office/drawing/2014/main" id="{418158B5-6876-DC46-8A57-2DDD1238F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4" y="3332163"/>
            <a:ext cx="2651125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2" charset="0"/>
              <a:buNone/>
            </a:pPr>
            <a:r>
              <a:rPr lang="en-US" altLang="en-US" sz="2000">
                <a:solidFill>
                  <a:schemeClr val="tx1"/>
                </a:solidFill>
              </a:rPr>
              <a:t>Device Support</a:t>
            </a:r>
          </a:p>
        </p:txBody>
      </p:sp>
      <p:sp>
        <p:nvSpPr>
          <p:cNvPr id="18444" name="Text Box 13">
            <a:extLst>
              <a:ext uri="{FF2B5EF4-FFF2-40B4-BE49-F238E27FC236}">
                <a16:creationId xmlns:a16="http://schemas.microsoft.com/office/drawing/2014/main" id="{A7610F67-BF21-284B-9057-30374D637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4367213"/>
            <a:ext cx="2024062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2" charset="0"/>
              <a:buNone/>
            </a:pPr>
            <a:r>
              <a:rPr lang="en-US" altLang="en-US" sz="2000">
                <a:solidFill>
                  <a:schemeClr val="tx1"/>
                </a:solidFill>
              </a:rPr>
              <a:t>I/O Hardware</a:t>
            </a:r>
          </a:p>
        </p:txBody>
      </p:sp>
      <p:sp>
        <p:nvSpPr>
          <p:cNvPr id="18445" name="Line 14">
            <a:extLst>
              <a:ext uri="{FF2B5EF4-FFF2-40B4-BE49-F238E27FC236}">
                <a16:creationId xmlns:a16="http://schemas.microsoft.com/office/drawing/2014/main" id="{C8DDF732-9127-9D42-9F64-F7B3C7FCD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6625" y="2986088"/>
            <a:ext cx="0" cy="347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6" name="Text Box 15">
            <a:extLst>
              <a:ext uri="{FF2B5EF4-FFF2-40B4-BE49-F238E27FC236}">
                <a16:creationId xmlns:a16="http://schemas.microsoft.com/office/drawing/2014/main" id="{021BEEA9-7313-884A-9044-3E340FDE5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9" y="1276350"/>
            <a:ext cx="828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2" charset="0"/>
              <a:buNone/>
            </a:pPr>
            <a:r>
              <a:rPr lang="en-US" altLang="en-US" sz="2000">
                <a:solidFill>
                  <a:schemeClr val="tx1"/>
                </a:solidFill>
              </a:rPr>
              <a:t>IOC</a:t>
            </a:r>
          </a:p>
        </p:txBody>
      </p:sp>
      <p:sp>
        <p:nvSpPr>
          <p:cNvPr id="18447" name="Line 17">
            <a:extLst>
              <a:ext uri="{FF2B5EF4-FFF2-40B4-BE49-F238E27FC236}">
                <a16:creationId xmlns:a16="http://schemas.microsoft.com/office/drawing/2014/main" id="{2CBB1B25-506E-3D48-A5BD-A7E036721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0638" y="3765551"/>
            <a:ext cx="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8" name="Text Box 18">
            <a:extLst>
              <a:ext uri="{FF2B5EF4-FFF2-40B4-BE49-F238E27FC236}">
                <a16:creationId xmlns:a16="http://schemas.microsoft.com/office/drawing/2014/main" id="{80AC4CD2-C15F-9D4E-AA3A-934CE17E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4" y="2082801"/>
            <a:ext cx="2219325" cy="892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2" charset="0"/>
              <a:buNone/>
            </a:pPr>
            <a:r>
              <a:rPr lang="en-US" altLang="en-US" sz="2000">
                <a:solidFill>
                  <a:srgbClr val="800000"/>
                </a:solidFill>
              </a:rPr>
              <a:t>Database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2" charset="0"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18449" name="Line 19">
            <a:extLst>
              <a:ext uri="{FF2B5EF4-FFF2-40B4-BE49-F238E27FC236}">
                <a16:creationId xmlns:a16="http://schemas.microsoft.com/office/drawing/2014/main" id="{B08DDB0F-BE7B-FE41-B4E0-BF8EE6FC8A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17013" y="1706564"/>
            <a:ext cx="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0" name="Content Placeholder 1">
            <a:extLst>
              <a:ext uri="{FF2B5EF4-FFF2-40B4-BE49-F238E27FC236}">
                <a16:creationId xmlns:a16="http://schemas.microsoft.com/office/drawing/2014/main" id="{A04ED005-A1C2-044D-87CF-2AB241E73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069975"/>
            <a:ext cx="4924425" cy="578802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Database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Records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Remote access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Access security</a:t>
            </a:r>
          </a:p>
          <a:p>
            <a:r>
              <a:rPr lang="en-US" altLang="en-US" dirty="0">
                <a:solidFill>
                  <a:srgbClr val="91A4C1"/>
                </a:solidFill>
                <a:ea typeface="ＭＳ Ｐゴシック" panose="020B0600070205080204" pitchFamily="34" charset="-128"/>
              </a:rPr>
              <a:t>Sequencer</a:t>
            </a:r>
          </a:p>
          <a:p>
            <a:pPr lvl="1"/>
            <a:r>
              <a:rPr lang="en-US" altLang="en-US" sz="1600" dirty="0">
                <a:solidFill>
                  <a:srgbClr val="91A4C1"/>
                </a:solidFill>
                <a:ea typeface="ＭＳ Ｐゴシック" panose="020B0600070205080204" pitchFamily="34" charset="-128"/>
              </a:rPr>
              <a:t>C code for state machine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Device Support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Include existing device support?</a:t>
            </a:r>
            <a:br>
              <a:rPr lang="en-US" altLang="en-US" sz="1600" dirty="0">
                <a:ea typeface="ＭＳ Ｐゴシック" panose="020B0600070205080204" pitchFamily="34" charset="-128"/>
              </a:rPr>
            </a:br>
            <a:r>
              <a:rPr lang="en-US" altLang="en-US" sz="1600" dirty="0">
                <a:ea typeface="ＭＳ Ｐゴシック" panose="020B0600070205080204" pitchFamily="34" charset="-128"/>
              </a:rPr>
              <a:t>Easy enough</a:t>
            </a:r>
          </a:p>
          <a:p>
            <a:pPr lvl="1"/>
            <a:r>
              <a:rPr lang="en-US" altLang="en-US" sz="1600" dirty="0">
                <a:solidFill>
                  <a:srgbClr val="91A4C1"/>
                </a:solidFill>
                <a:ea typeface="ＭＳ Ｐゴシック" panose="020B0600070205080204" pitchFamily="34" charset="-128"/>
              </a:rPr>
              <a:t>Have to write new device (driver) code? Varying degrees of difficulty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41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FFC6EC87-894A-6740-BAD9-558F5B69E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6" y="1200695"/>
            <a:ext cx="5151015" cy="27632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20492" name="Content Placeholder 1">
            <a:extLst>
              <a:ext uri="{FF2B5EF4-FFF2-40B4-BE49-F238E27FC236}">
                <a16:creationId xmlns:a16="http://schemas.microsoft.com/office/drawing/2014/main" id="{9EE9BA74-826A-1940-B8BE-8606ADA6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195" y="1002318"/>
            <a:ext cx="8421688" cy="57515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IOC with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Database engine,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Channel Access,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opt. PVA.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Comes with EPICS.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Need autosave, sequencer, device support?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dirty="0">
                <a:ea typeface="ＭＳ Ｐゴシック" panose="020B0600070205080204" pitchFamily="34" charset="-128"/>
              </a:rPr>
              <a:t>Create your own IOC application binary!</a:t>
            </a:r>
          </a:p>
        </p:txBody>
      </p:sp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9FDCA3D2-FC21-E342-B608-A2ACD39173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A33FD79-34DA-A240-A59E-7BB8C20B03E5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6D23CFFC-B37A-D748-B321-0202D365A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>
                <a:ea typeface="ＭＳ Ｐゴシック" panose="020B0600070205080204" pitchFamily="34" charset="-128"/>
              </a:rPr>
              <a:t>softIoc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softIocPVA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E5DBBA32-9D70-774D-9510-CFD04034D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7888" y="671513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5D7AF1CE-94EC-A24F-B40C-DE07D58AD5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8839" y="2701925"/>
            <a:ext cx="29305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5A732BA1-B5C9-5544-92C0-6CBD73BB8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1270000"/>
            <a:ext cx="3656629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2" charset="0"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Channel Access, </a:t>
            </a:r>
            <a:r>
              <a:rPr lang="en-US" altLang="en-US" sz="2000" dirty="0" err="1">
                <a:solidFill>
                  <a:schemeClr val="tx1"/>
                </a:solidFill>
              </a:rPr>
              <a:t>PVAccess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A7136349-A054-ED46-B970-B353CE30E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759" y="250002"/>
            <a:ext cx="713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2" charset="0"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LAN</a:t>
            </a:r>
          </a:p>
        </p:txBody>
      </p:sp>
      <p:sp>
        <p:nvSpPr>
          <p:cNvPr id="20488" name="Line 8">
            <a:extLst>
              <a:ext uri="{FF2B5EF4-FFF2-40B4-BE49-F238E27FC236}">
                <a16:creationId xmlns:a16="http://schemas.microsoft.com/office/drawing/2014/main" id="{2FEEE0DF-6E7F-5C4E-BD10-EF06FB1F6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4138" y="665164"/>
            <a:ext cx="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9" name="Line 10">
            <a:extLst>
              <a:ext uri="{FF2B5EF4-FFF2-40B4-BE49-F238E27FC236}">
                <a16:creationId xmlns:a16="http://schemas.microsoft.com/office/drawing/2014/main" id="{BC2520A6-70F8-C443-90CD-AD3FD2D019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5038" y="1706564"/>
            <a:ext cx="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0" name="Text Box 15">
            <a:extLst>
              <a:ext uri="{FF2B5EF4-FFF2-40B4-BE49-F238E27FC236}">
                <a16:creationId xmlns:a16="http://schemas.microsoft.com/office/drawing/2014/main" id="{49A70A64-9B4E-7D4F-A3CC-076733E13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9" y="1276350"/>
            <a:ext cx="828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2" charset="0"/>
              <a:buNone/>
            </a:pPr>
            <a:r>
              <a:rPr lang="en-US" altLang="en-US" sz="2000">
                <a:solidFill>
                  <a:schemeClr val="tx1"/>
                </a:solidFill>
              </a:rPr>
              <a:t>IOC</a:t>
            </a:r>
          </a:p>
        </p:txBody>
      </p:sp>
      <p:sp>
        <p:nvSpPr>
          <p:cNvPr id="20491" name="Text Box 18">
            <a:extLst>
              <a:ext uri="{FF2B5EF4-FFF2-40B4-BE49-F238E27FC236}">
                <a16:creationId xmlns:a16="http://schemas.microsoft.com/office/drawing/2014/main" id="{3ED6BA3C-6C5B-0244-836A-A9BA98DFF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4" y="2082801"/>
            <a:ext cx="2219325" cy="892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2" charset="0"/>
              <a:buNone/>
            </a:pPr>
            <a:r>
              <a:rPr lang="en-US" altLang="en-US" sz="2000">
                <a:solidFill>
                  <a:srgbClr val="800000"/>
                </a:solidFill>
              </a:rPr>
              <a:t>Database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2" charset="0"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2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3F222-FE10-0448-8107-5FB39046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‘Host’ vs. ‘Target’ IOCs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FE31F-E999-554D-A7DD-AE3581E4B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001486"/>
            <a:ext cx="11609757" cy="5421086"/>
          </a:xfrm>
        </p:spPr>
        <p:txBody>
          <a:bodyPr/>
          <a:lstStyle/>
          <a:p>
            <a:r>
              <a:rPr lang="en-US" dirty="0"/>
              <a:t>Host-based, aka “soft” IOC</a:t>
            </a:r>
          </a:p>
          <a:p>
            <a:pPr lvl="1"/>
            <a:r>
              <a:rPr lang="en-US" dirty="0"/>
              <a:t>Runs on same type of host (Linux, Mac, Windows) on which it’s compiled</a:t>
            </a:r>
          </a:p>
          <a:p>
            <a:pPr lvl="1"/>
            <a:r>
              <a:rPr lang="en-US" dirty="0"/>
              <a:t>IOC is just another program on the host</a:t>
            </a:r>
          </a:p>
          <a:p>
            <a:pPr lvl="1"/>
            <a:r>
              <a:rPr lang="en-US" dirty="0"/>
              <a:t>May run many IOCs on the same host</a:t>
            </a:r>
          </a:p>
          <a:p>
            <a:pPr lvl="1"/>
            <a:r>
              <a:rPr lang="en-US" dirty="0"/>
              <a:t>Examples: `</a:t>
            </a:r>
            <a:r>
              <a:rPr lang="en-US" dirty="0" err="1"/>
              <a:t>softIoc</a:t>
            </a:r>
            <a:r>
              <a:rPr lang="en-US" dirty="0"/>
              <a:t>`, `</a:t>
            </a:r>
            <a:r>
              <a:rPr lang="en-US" dirty="0" err="1"/>
              <a:t>softIocPVA</a:t>
            </a:r>
            <a:r>
              <a:rPr lang="en-US" dirty="0"/>
              <a:t>`</a:t>
            </a:r>
          </a:p>
          <a:p>
            <a:r>
              <a:rPr lang="en-US" dirty="0"/>
              <a:t>Target IOC</a:t>
            </a:r>
          </a:p>
          <a:p>
            <a:pPr lvl="1"/>
            <a:r>
              <a:rPr lang="en-US" dirty="0"/>
              <a:t>Cross-compiled from e.g. Linux to VxWorks</a:t>
            </a:r>
          </a:p>
          <a:p>
            <a:pPr lvl="1"/>
            <a:r>
              <a:rPr lang="en-US" dirty="0"/>
              <a:t>Runs on VxWorks, RTEMS</a:t>
            </a:r>
          </a:p>
          <a:p>
            <a:pPr lvl="1"/>
            <a:r>
              <a:rPr lang="en-US" dirty="0"/>
              <a:t>IOC is the primary, maybe only program running on the target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 lot of EPICS code can be used on both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Records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Device support for networked I/O</a:t>
            </a:r>
          </a:p>
        </p:txBody>
      </p:sp>
    </p:spTree>
    <p:extLst>
      <p:ext uri="{BB962C8B-B14F-4D97-AF65-F5344CB8AC3E}">
        <p14:creationId xmlns:p14="http://schemas.microsoft.com/office/powerpoint/2010/main" val="50253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93D3C45A-8850-AC4E-95E1-47D2C223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89" y="153989"/>
            <a:ext cx="8137525" cy="535531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How many custom IOC binaries?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FAE2F179-0E20-984A-A7F2-0887761F7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935" y="841972"/>
            <a:ext cx="9967865" cy="549056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Each IOC may use its own IOC binary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More work?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Allows updating binary for IOC 1 while IOCs 2-99 keep running</a:t>
            </a:r>
          </a:p>
          <a:p>
            <a:pPr marL="0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Or define common needs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Vacuum IOC: Autosave, Support for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AllenBradley</a:t>
            </a:r>
            <a:r>
              <a:rPr lang="en-US" altLang="en-US" sz="2000" dirty="0">
                <a:ea typeface="ＭＳ Ｐゴシック" panose="020B0600070205080204" pitchFamily="34" charset="-128"/>
              </a:rPr>
              <a:t> PLC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LLRF IOC: Autosave, Support for LLRF hardware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Camera IOC: Autosave,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AreaDetector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Sample environment IOC: Autosave, Motor Record, Stream Device</a:t>
            </a:r>
          </a:p>
          <a:p>
            <a:pPr marL="0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… and update/restart all the vacuum IOCs together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     when changes are needed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146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D2EE190C-4367-F24D-BCB4-4B521271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makeBaseApp.pl</a:t>
            </a:r>
            <a:r>
              <a:rPr lang="en-US" altLang="en-US">
                <a:ea typeface="ＭＳ Ｐゴシック" panose="020B0600070205080204" pitchFamily="34" charset="-128"/>
              </a:rPr>
              <a:t>’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F1592552-2227-3746-B37A-34B72AC4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1209675"/>
            <a:ext cx="8661400" cy="49847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Creates skeleton for custom IOC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Directory structure</a:t>
            </a: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Makefiles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Examples: *.</a:t>
            </a:r>
            <a:r>
              <a:rPr lang="en-US" altLang="en-US" dirty="0" err="1">
                <a:ea typeface="ＭＳ Ｐゴシック" panose="020B0600070205080204" pitchFamily="34" charset="-128"/>
              </a:rPr>
              <a:t>db</a:t>
            </a:r>
            <a:r>
              <a:rPr lang="en-US" altLang="en-US" dirty="0">
                <a:ea typeface="ＭＳ Ｐゴシック" panose="020B0600070205080204" pitchFamily="34" charset="-128"/>
              </a:rPr>
              <a:t>, *.</a:t>
            </a:r>
            <a:r>
              <a:rPr lang="en-US" altLang="en-US" dirty="0" err="1">
                <a:ea typeface="ＭＳ Ｐゴシック" panose="020B0600070205080204" pitchFamily="34" charset="-128"/>
              </a:rPr>
              <a:t>st</a:t>
            </a:r>
            <a:r>
              <a:rPr lang="en-US" altLang="en-US" dirty="0">
                <a:ea typeface="ＭＳ Ｐゴシック" panose="020B0600070205080204" pitchFamily="34" charset="-128"/>
              </a:rPr>
              <a:t>, driver/device/record *.c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IOC startup file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Two extremes</a:t>
            </a: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makeBaseApp.pl</a:t>
            </a:r>
            <a:r>
              <a:rPr lang="en-US" altLang="en-US" dirty="0">
                <a:ea typeface="ＭＳ Ｐゴシック" panose="020B0600070205080204" pitchFamily="34" charset="-128"/>
              </a:rPr>
              <a:t> –t example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Get most everything; you delete what’s not needed</a:t>
            </a: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makeBaseApp.pl</a:t>
            </a:r>
            <a:r>
              <a:rPr lang="en-US" altLang="en-US" dirty="0">
                <a:ea typeface="ＭＳ Ｐゴシック" panose="020B0600070205080204" pitchFamily="34" charset="-128"/>
              </a:rPr>
              <a:t> –t </a:t>
            </a:r>
            <a:r>
              <a:rPr lang="en-US" altLang="en-US" dirty="0" err="1">
                <a:ea typeface="ＭＳ Ｐゴシック" panose="020B0600070205080204" pitchFamily="34" charset="-128"/>
              </a:rPr>
              <a:t>ioc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Just </a:t>
            </a:r>
            <a:r>
              <a:rPr lang="en-US" altLang="en-US" dirty="0" err="1">
                <a:ea typeface="ＭＳ Ｐゴシック" panose="020B0600070205080204" pitchFamily="34" charset="-128"/>
              </a:rPr>
              <a:t>dirs</a:t>
            </a:r>
            <a:r>
              <a:rPr lang="en-US" altLang="en-US" dirty="0">
                <a:ea typeface="ＭＳ Ｐゴシック" panose="020B0600070205080204" pitchFamily="34" charset="-128"/>
              </a:rPr>
              <a:t> &amp; </a:t>
            </a:r>
            <a:r>
              <a:rPr lang="en-US" altLang="en-US" dirty="0" err="1">
                <a:ea typeface="ＭＳ Ｐゴシック" panose="020B0600070205080204" pitchFamily="34" charset="-128"/>
              </a:rPr>
              <a:t>Makefiles</a:t>
            </a:r>
            <a:r>
              <a:rPr lang="en-US" altLang="en-US" dirty="0">
                <a:ea typeface="ＭＳ Ｐゴシック" panose="020B0600070205080204" pitchFamily="34" charset="-128"/>
              </a:rPr>
              <a:t>; you add what’s needed</a:t>
            </a: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01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0C6BCC85-B536-CE4F-993A-10C89006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EPICS Build Facility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032A7986-9410-2046-81B8-CA4382300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607" y="1074720"/>
            <a:ext cx="4051300" cy="5140886"/>
          </a:xfrm>
        </p:spPr>
        <p:txBody>
          <a:bodyPr/>
          <a:lstStyle/>
          <a:p>
            <a:pPr marL="640080" indent="-274320">
              <a:buNone/>
            </a:pPr>
            <a:r>
              <a:rPr lang="en-US" altLang="en-US" sz="2400" dirty="0">
                <a:solidFill>
                  <a:srgbClr val="008000"/>
                </a:solidFill>
                <a:ea typeface="ＭＳ Ｐゴシック" panose="020B0600070205080204" pitchFamily="34" charset="-128"/>
              </a:rPr>
              <a:t>Is outstanding</a:t>
            </a:r>
          </a:p>
          <a:p>
            <a:pPr marL="640080" indent="-274320"/>
            <a:r>
              <a:rPr lang="en-US" altLang="en-US" sz="2400" dirty="0">
                <a:ea typeface="ＭＳ Ｐゴシック" panose="020B0600070205080204" pitchFamily="34" charset="-128"/>
              </a:rPr>
              <a:t>make,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perl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640080" indent="-274320"/>
            <a:r>
              <a:rPr lang="en-US" altLang="en-US" sz="2400" dirty="0">
                <a:ea typeface="ＭＳ Ｐゴシック" panose="020B0600070205080204" pitchFamily="34" charset="-128"/>
              </a:rPr>
              <a:t>Builds on Linux, Mac, Windows,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for Linux, FreeBSD, OS X, Windows,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vxWorks</a:t>
            </a:r>
            <a:r>
              <a:rPr lang="en-US" altLang="en-US" sz="2400" dirty="0">
                <a:ea typeface="ＭＳ Ｐゴシック" panose="020B0600070205080204" pitchFamily="34" charset="-128"/>
              </a:rPr>
              <a:t>, RTEMS, x86, x86_64,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ppc</a:t>
            </a:r>
            <a:r>
              <a:rPr lang="en-US" altLang="en-US" sz="2400" dirty="0">
                <a:ea typeface="ＭＳ Ｐゴシック" panose="020B0600070205080204" pitchFamily="34" charset="-128"/>
              </a:rPr>
              <a:t>, arm, …</a:t>
            </a:r>
          </a:p>
          <a:p>
            <a:pPr marL="640080" indent="-274320"/>
            <a:r>
              <a:rPr lang="en-US" altLang="en-US" sz="2400" dirty="0" err="1">
                <a:ea typeface="ＭＳ Ｐゴシック" panose="020B0600070205080204" pitchFamily="34" charset="-128"/>
              </a:rPr>
              <a:t>AppDevGuide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640080" indent="-274320"/>
            <a:r>
              <a:rPr lang="en-US" altLang="en-US" sz="2400" dirty="0">
                <a:ea typeface="ＭＳ Ｐゴシック" panose="020B0600070205080204" pitchFamily="34" charset="-128"/>
              </a:rPr>
              <a:t>Functioned for decades across many changes of OSs, compilers, …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DE3D90F5-6E9E-904C-8C5C-9550E54C1132}"/>
              </a:ext>
            </a:extLst>
          </p:cNvPr>
          <p:cNvSpPr txBox="1">
            <a:spLocks/>
          </p:cNvSpPr>
          <p:nvPr/>
        </p:nvSpPr>
        <p:spPr bwMode="auto">
          <a:xfrm>
            <a:off x="6204412" y="1074720"/>
            <a:ext cx="4594767" cy="578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640080" indent="-274320">
              <a:buFont typeface="Symbol" pitchFamily="2" charset="2"/>
              <a:buNone/>
            </a:pPr>
            <a:r>
              <a:rPr lang="en-US" altLang="en-US" sz="2400" b="0" dirty="0">
                <a:solidFill>
                  <a:srgbClr val="FF0000"/>
                </a:solidFill>
                <a:latin typeface="+mn-lt"/>
              </a:rPr>
              <a:t>Is aggravating</a:t>
            </a:r>
          </a:p>
          <a:p>
            <a:pPr marL="70866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+mn-lt"/>
              </a:rPr>
              <a:t>Why is it not a Visual C++, </a:t>
            </a:r>
            <a:r>
              <a:rPr lang="en-US" altLang="en-US" sz="2400" b="0" dirty="0" err="1">
                <a:latin typeface="+mn-lt"/>
              </a:rPr>
              <a:t>Kdeveloper</a:t>
            </a:r>
            <a:r>
              <a:rPr lang="en-US" altLang="en-US" sz="2400" b="0" dirty="0">
                <a:latin typeface="+mn-lt"/>
              </a:rPr>
              <a:t>, </a:t>
            </a:r>
            <a:r>
              <a:rPr lang="en-US" altLang="en-US" sz="2400" b="0" dirty="0" err="1">
                <a:latin typeface="+mn-lt"/>
              </a:rPr>
              <a:t>VSCode</a:t>
            </a:r>
            <a:r>
              <a:rPr lang="en-US" altLang="en-US" sz="2400" b="0" dirty="0">
                <a:latin typeface="+mn-lt"/>
              </a:rPr>
              <a:t>, … project?</a:t>
            </a:r>
            <a:br>
              <a:rPr lang="en-US" altLang="en-US" sz="2400" b="0" dirty="0">
                <a:latin typeface="+mn-lt"/>
              </a:rPr>
            </a:br>
            <a:r>
              <a:rPr lang="en-US" altLang="en-US" sz="2400" b="0" dirty="0">
                <a:latin typeface="+mn-lt"/>
              </a:rPr>
              <a:t>What about </a:t>
            </a:r>
            <a:r>
              <a:rPr lang="en-US" altLang="en-US" sz="2400" b="0" dirty="0" err="1">
                <a:latin typeface="+mn-lt"/>
              </a:rPr>
              <a:t>CMake</a:t>
            </a:r>
            <a:r>
              <a:rPr lang="en-US" altLang="en-US" sz="2400" b="0" dirty="0">
                <a:latin typeface="+mn-lt"/>
              </a:rPr>
              <a:t>, GNU </a:t>
            </a:r>
            <a:r>
              <a:rPr lang="en-US" altLang="en-US" sz="2400" b="0" dirty="0" err="1">
                <a:latin typeface="+mn-lt"/>
              </a:rPr>
              <a:t>automake</a:t>
            </a:r>
            <a:r>
              <a:rPr lang="en-US" altLang="en-US" sz="2400" b="0" dirty="0">
                <a:latin typeface="+mn-lt"/>
              </a:rPr>
              <a:t>, … ?</a:t>
            </a:r>
          </a:p>
          <a:p>
            <a:pPr marL="70866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+mn-lt"/>
              </a:rPr>
              <a:t>What’s the name of that option again?</a:t>
            </a:r>
          </a:p>
          <a:p>
            <a:pPr marL="70866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+mn-lt"/>
              </a:rPr>
              <a:t>What’s causing this error now?</a:t>
            </a:r>
          </a:p>
        </p:txBody>
      </p:sp>
    </p:spTree>
    <p:extLst>
      <p:ext uri="{BB962C8B-B14F-4D97-AF65-F5344CB8AC3E}">
        <p14:creationId xmlns:p14="http://schemas.microsoft.com/office/powerpoint/2010/main" val="423771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75262167-A69E-7C4C-A124-0ED606D8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‘demo’ based on ‘example’ template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6874E47-EC09-7747-B207-32031ADD1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926" y="899852"/>
            <a:ext cx="8086725" cy="568614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Go somewhere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mkdir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–p /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ics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/mine 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cd /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ics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/mine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endParaRPr lang="en-US" altLang="en-US" sz="18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Create IOC application of type ‘</a:t>
            </a:r>
            <a:r>
              <a:rPr lang="en-US" altLang="ja-JP" sz="1800" dirty="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example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’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,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using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‘</a:t>
            </a:r>
            <a:r>
              <a:rPr lang="en-US" altLang="ja-JP" sz="18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demo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’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in the generated names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makeBaseApp.pl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ja-JP" sz="1800" dirty="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-t example </a:t>
            </a:r>
            <a:r>
              <a:rPr lang="en-US" altLang="ja-JP" sz="18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demo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endParaRPr lang="en-US" altLang="ja-JP" sz="18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Create </a:t>
            </a:r>
            <a:r>
              <a:rPr lang="en-US" alt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IOC startup settings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of type ‘</a:t>
            </a:r>
            <a:r>
              <a:rPr lang="en-US" altLang="ja-JP" sz="1800" dirty="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example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’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,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call it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‘</a:t>
            </a:r>
            <a:r>
              <a:rPr lang="en-US" altLang="ja-JP" sz="18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demo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’ because it’s for the app of that name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makeBaseApp.pl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ja-JP" sz="1800" dirty="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-t example </a:t>
            </a:r>
            <a:r>
              <a:rPr lang="en-US" altLang="ja-JP" sz="1800" dirty="0">
                <a:solidFill>
                  <a:srgbClr val="FF66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</a:t>
            </a:r>
            <a:r>
              <a:rPr lang="en-US" altLang="ja-JP" sz="1800" dirty="0" err="1">
                <a:solidFill>
                  <a:srgbClr val="FF66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ja-JP" sz="18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demo</a:t>
            </a:r>
            <a:br>
              <a:rPr lang="en-US" altLang="ja-JP" sz="18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When prompted, use the previously created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‘</a:t>
            </a:r>
            <a:r>
              <a:rPr lang="en-US" altLang="ja-JP" sz="18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demo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’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application as the one that the IOC should load </a:t>
            </a:r>
          </a:p>
          <a:p>
            <a:pPr marL="0" indent="0"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Compile everything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make</a:t>
            </a:r>
          </a:p>
          <a:p>
            <a:pPr marL="0" indent="0"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Start IOC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cd iocBoot/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iocdemo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chmod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+x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st.cmd</a:t>
            </a:r>
            <a:b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./</a:t>
            </a:r>
            <a:r>
              <a:rPr lang="en-US" altLang="en-US" sz="1800" dirty="0" err="1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st.cmd</a:t>
            </a:r>
            <a:endParaRPr lang="en-US" altLang="en-US" sz="1800" dirty="0">
              <a:solidFill>
                <a:srgbClr val="FF0000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58C73F-897C-AC44-8954-86F0E90AA0E7}"/>
              </a:ext>
            </a:extLst>
          </p:cNvPr>
          <p:cNvSpPr txBox="1"/>
          <p:nvPr/>
        </p:nvSpPr>
        <p:spPr>
          <a:xfrm>
            <a:off x="879894" y="4931036"/>
            <a:ext cx="119631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Repeat after changes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C9AA330-6C59-F84D-8D3F-6F7221CCCF9D}"/>
              </a:ext>
            </a:extLst>
          </p:cNvPr>
          <p:cNvCxnSpPr>
            <a:cxnSpLocks/>
          </p:cNvCxnSpPr>
          <p:nvPr/>
        </p:nvCxnSpPr>
        <p:spPr>
          <a:xfrm flipV="1">
            <a:off x="1915064" y="5055079"/>
            <a:ext cx="854015" cy="11214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C62054-F7C6-D54D-8409-F151722A5E26}"/>
              </a:ext>
            </a:extLst>
          </p:cNvPr>
          <p:cNvCxnSpPr>
            <a:cxnSpLocks/>
          </p:cNvCxnSpPr>
          <p:nvPr/>
        </p:nvCxnSpPr>
        <p:spPr>
          <a:xfrm>
            <a:off x="1915064" y="5463295"/>
            <a:ext cx="854015" cy="79085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88259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1420</Words>
  <Application>Microsoft Macintosh PowerPoint</Application>
  <PresentationFormat>Widescreen</PresentationFormat>
  <Paragraphs>178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Century Gothic</vt:lpstr>
      <vt:lpstr>Courier</vt:lpstr>
      <vt:lpstr>Courier New</vt:lpstr>
      <vt:lpstr>Symbol</vt:lpstr>
      <vt:lpstr>Times</vt:lpstr>
      <vt:lpstr>Times New Roman</vt:lpstr>
      <vt:lpstr>ORNL</vt:lpstr>
      <vt:lpstr>‘makeBaseApp’ IOC</vt:lpstr>
      <vt:lpstr>IOC binaries</vt:lpstr>
      <vt:lpstr>EPICS IOC</vt:lpstr>
      <vt:lpstr>softIoc, softIocPVA</vt:lpstr>
      <vt:lpstr>‘Host’ vs. ‘Target’ IOCs</vt:lpstr>
      <vt:lpstr>How many custom IOC binaries?</vt:lpstr>
      <vt:lpstr>‘makeBaseApp.pl’</vt:lpstr>
      <vt:lpstr>EPICS Build Facility</vt:lpstr>
      <vt:lpstr>‘demo’ based on ‘example’ template</vt:lpstr>
      <vt:lpstr>Directory Layout: Key Files</vt:lpstr>
      <vt:lpstr>configure/RELEASE</vt:lpstr>
      <vt:lpstr>demoApp</vt:lpstr>
      <vt:lpstr>HowTo: Add Database files</vt:lpstr>
      <vt:lpstr>Directory Layout: Generated Files</vt:lpstr>
      <vt:lpstr>*.dbd: Database Descriptions</vt:lpstr>
      <vt:lpstr>HowTo: Add Support Modules (Device, …)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2021-12-17T22:33:18Z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